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Roboto Slab"/>
      <p:regular r:id="rId15"/>
      <p:bold r:id="rId16"/>
    </p:embeddedFont>
    <p:embeddedFont>
      <p:font typeface="Roboto"/>
      <p:regular r:id="rId17"/>
      <p:bold r:id="rId18"/>
      <p:italic r:id="rId19"/>
      <p:boldItalic r:id="rId20"/>
    </p:embeddedFont>
    <p:embeddedFont>
      <p:font typeface="Roboto Medium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Montserrat Medium"/>
      <p:regular r:id="rId29"/>
      <p:bold r:id="rId30"/>
      <p:italic r:id="rId31"/>
      <p:boldItalic r:id="rId32"/>
    </p:embeddedFont>
    <p:embeddedFont>
      <p:font typeface="Helvetica Neue"/>
      <p:regular r:id="rId33"/>
      <p:bold r:id="rId34"/>
      <p:italic r:id="rId35"/>
      <p:boldItalic r:id="rId36"/>
    </p:embeddedFont>
    <p:embeddedFont>
      <p:font typeface="Helvetica Neue Light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41" roundtripDataSignature="AMtx7miuU7DwyJrkDY6BlDfMELQQ+XG5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Light-boldItalic.fntdata"/><Relationship Id="rId20" Type="http://schemas.openxmlformats.org/officeDocument/2006/relationships/font" Target="fonts/Roboto-boldItalic.fntdata"/><Relationship Id="rId41" Type="http://customschemas.google.com/relationships/presentationmetadata" Target="metadata"/><Relationship Id="rId22" Type="http://schemas.openxmlformats.org/officeDocument/2006/relationships/font" Target="fonts/RobotoMedium-bold.fntdata"/><Relationship Id="rId21" Type="http://schemas.openxmlformats.org/officeDocument/2006/relationships/font" Target="fonts/RobotoMedium-regular.fntdata"/><Relationship Id="rId24" Type="http://schemas.openxmlformats.org/officeDocument/2006/relationships/font" Target="fonts/RobotoMedium-boldItalic.fntdata"/><Relationship Id="rId23" Type="http://schemas.openxmlformats.org/officeDocument/2006/relationships/font" Target="fonts/Roboto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Medium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Medium-italic.fntdata"/><Relationship Id="rId30" Type="http://schemas.openxmlformats.org/officeDocument/2006/relationships/font" Target="fonts/MontserratMedium-bold.fntdata"/><Relationship Id="rId11" Type="http://schemas.openxmlformats.org/officeDocument/2006/relationships/slide" Target="slides/slide5.xml"/><Relationship Id="rId33" Type="http://schemas.openxmlformats.org/officeDocument/2006/relationships/font" Target="fonts/HelveticaNeue-regular.fntdata"/><Relationship Id="rId10" Type="http://schemas.openxmlformats.org/officeDocument/2006/relationships/slide" Target="slides/slide4.xml"/><Relationship Id="rId32" Type="http://schemas.openxmlformats.org/officeDocument/2006/relationships/font" Target="fonts/MontserratMedium-boldItalic.fntdata"/><Relationship Id="rId13" Type="http://schemas.openxmlformats.org/officeDocument/2006/relationships/slide" Target="slides/slide7.xml"/><Relationship Id="rId35" Type="http://schemas.openxmlformats.org/officeDocument/2006/relationships/font" Target="fonts/HelveticaNeue-italic.fntdata"/><Relationship Id="rId12" Type="http://schemas.openxmlformats.org/officeDocument/2006/relationships/slide" Target="slides/slide6.xml"/><Relationship Id="rId34" Type="http://schemas.openxmlformats.org/officeDocument/2006/relationships/font" Target="fonts/HelveticaNeue-bold.fntdata"/><Relationship Id="rId15" Type="http://schemas.openxmlformats.org/officeDocument/2006/relationships/font" Target="fonts/RobotoSlab-regular.fntdata"/><Relationship Id="rId37" Type="http://schemas.openxmlformats.org/officeDocument/2006/relationships/font" Target="fonts/HelveticaNeueLight-regular.fntdata"/><Relationship Id="rId14" Type="http://schemas.openxmlformats.org/officeDocument/2006/relationships/slide" Target="slides/slide8.xml"/><Relationship Id="rId36" Type="http://schemas.openxmlformats.org/officeDocument/2006/relationships/font" Target="fonts/HelveticaNeue-boldItalic.fntdata"/><Relationship Id="rId17" Type="http://schemas.openxmlformats.org/officeDocument/2006/relationships/font" Target="fonts/Roboto-regular.fntdata"/><Relationship Id="rId39" Type="http://schemas.openxmlformats.org/officeDocument/2006/relationships/font" Target="fonts/HelveticaNeueLight-italic.fntdata"/><Relationship Id="rId16" Type="http://schemas.openxmlformats.org/officeDocument/2006/relationships/font" Target="fonts/RobotoSlab-bold.fntdata"/><Relationship Id="rId38" Type="http://schemas.openxmlformats.org/officeDocument/2006/relationships/font" Target="fonts/HelveticaNeueLight-bold.fntdata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0aef77d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ga0aef77d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a0a6fe28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ga0a6fe28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a0a6fe287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ga0a6fe287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ae55e6ef5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gae55e6ef5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ae55e6ef5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gae55e6ef5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2.png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.png"/><Relationship Id="rId4" Type="http://schemas.openxmlformats.org/officeDocument/2006/relationships/image" Target="../media/image7.jpg"/><Relationship Id="rId5" Type="http://schemas.openxmlformats.org/officeDocument/2006/relationships/image" Target="../media/image6.jpg"/><Relationship Id="rId6" Type="http://schemas.openxmlformats.org/officeDocument/2006/relationships/image" Target="../media/image4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Relationship Id="rId3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Relationship Id="rId4" Type="http://schemas.openxmlformats.org/officeDocument/2006/relationships/image" Target="../media/image24.png"/><Relationship Id="rId5" Type="http://schemas.openxmlformats.org/officeDocument/2006/relationships/image" Target="../media/image3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0.png"/><Relationship Id="rId4" Type="http://schemas.openxmlformats.org/officeDocument/2006/relationships/hyperlink" Target="https://dev.mysql.com/doc/refman/8.0/en/regexp.html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1959551" y="2903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Distinct, in, between, like and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REGEXP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"/>
          <p:cNvSpPr txBox="1"/>
          <p:nvPr/>
        </p:nvSpPr>
        <p:spPr>
          <a:xfrm>
            <a:off x="3998738" y="1679400"/>
            <a:ext cx="4338900" cy="23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DISTINCT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 </a:t>
            </a:r>
            <a:endParaRPr b="0" i="0" sz="20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BETWEEN</a:t>
            </a:r>
            <a:endParaRPr b="0" i="0" sz="20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LIKE</a:t>
            </a:r>
            <a:endParaRPr b="0" i="0" sz="20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REGEXP</a:t>
            </a:r>
            <a:endParaRPr b="0" i="0" sz="20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6" name="Google Shape;226;p2"/>
          <p:cNvSpPr txBox="1"/>
          <p:nvPr/>
        </p:nvSpPr>
        <p:spPr>
          <a:xfrm>
            <a:off x="3907193" y="985600"/>
            <a:ext cx="40212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1" i="0" sz="23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p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8" name="Google Shape;22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8125" y="1127525"/>
            <a:ext cx="2838425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"/>
          <p:cNvSpPr txBox="1"/>
          <p:nvPr/>
        </p:nvSpPr>
        <p:spPr>
          <a:xfrm>
            <a:off x="1544350" y="41775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Credit: Unsplash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0" name="Google Shape;230;p2"/>
          <p:cNvPicPr preferRelativeResize="0"/>
          <p:nvPr/>
        </p:nvPicPr>
        <p:blipFill rotWithShape="1">
          <a:blip r:embed="rId5">
            <a:alphaModFix/>
          </a:blip>
          <a:srcRect b="14010" l="30634" r="27977" t="28211"/>
          <a:stretch/>
        </p:blipFill>
        <p:spPr>
          <a:xfrm>
            <a:off x="768125" y="1127525"/>
            <a:ext cx="2838426" cy="297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a0aef77d17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DISTINCT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ga0aef77d17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ga0aef77d17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As we have seen previously, this command allow us to get the unique values from a columns as “unique()” function from Pandas.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DISTINCT A3 FROM bank.district;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a0a6fe2872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IN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ga0a6fe2872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" name="Google Shape;244;ga0a6fe2872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command allow us to check for multiple values in a “list”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* FROM bank.account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WHERE district_id IN (1,2,3,4,5);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a0a6fe2872_0_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BETWEEN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" name="Google Shape;250;ga0a6fe2872_0_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ga0a6fe2872_0_6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command allows us to check ranges, although the same can be accomplished with logical operators.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* FROM bank.loan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WHERE (amount - payments) BETWEEN 1000 AND 10000;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SELECT * FROM bank.loan </a:t>
            </a:r>
            <a:endParaRPr b="0" i="0" sz="18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WHERE (amount - payments) &gt; 1000 AND (amount - payments) &lt; 10000;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ae55e6ef51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LIKE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7" name="Google Shape;257;gae55e6ef51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Google Shape;258;gae55e6ef51_0_0"/>
          <p:cNvSpPr txBox="1"/>
          <p:nvPr/>
        </p:nvSpPr>
        <p:spPr>
          <a:xfrm>
            <a:off x="707225" y="1521625"/>
            <a:ext cx="7758000" cy="30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command allows to search for column values which 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follow a 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“pattern”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has two “wildcards”: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% -&gt; zero, one or multiples characters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_ -&gt; single character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* FROM bank.district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WHERE A3 LIKE ‘north%’;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SELECT * FROM bank.district</a:t>
            </a:r>
            <a:endParaRPr b="0" i="0" sz="13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WHERE A3 LIKE ‘north_M%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’;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ae55e6ef51_0_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REGEXP (REGularEXPressions)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" name="Google Shape;264;gae55e6ef51_0_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5" name="Google Shape;265;gae55e6ef51_0_6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●"/>
            </a:pP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term encapsulates a whole set of wildcards in order to look for patterns in strings.</a:t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●"/>
            </a:pP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way to look for regular expressions is typing “regexp” and pattern you are looking for. Some “regex” popular patterns are:</a:t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○"/>
            </a:pP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‘^’ -&gt; beginning of the string</a:t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○"/>
            </a:pP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‘$’ -&gt; end of the string</a:t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○"/>
            </a:pP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‘|’ -&gt; OR</a:t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0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* FROM bank.district WHERE A2 regexp '^B';</a:t>
            </a:r>
            <a:endParaRPr b="0" i="0" sz="10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0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* FROM bank.district WHERE A2 regexp 'ov$';</a:t>
            </a:r>
            <a:endParaRPr b="0" i="0" sz="10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0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distinct k_symbol FROM bank.order WHERE k_symbol regexp ‘ip|is’</a:t>
            </a:r>
            <a:endParaRPr b="0" i="0" sz="10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65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MySQL Regex</a:t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